
<file path=[Content_Types].xml><?xml version="1.0" encoding="utf-8"?>
<Types xmlns="http://schemas.openxmlformats.org/package/2006/content-types">
  <Default Extension="png" ContentType="image/png"/>
  <Default Extension="mov" ContentType="video/quicktime"/>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3"/>
  </p:notesMasterIdLst>
  <p:sldIdLst>
    <p:sldId id="256" r:id="rId2"/>
    <p:sldId id="269" r:id="rId3"/>
    <p:sldId id="258" r:id="rId4"/>
    <p:sldId id="259" r:id="rId5"/>
    <p:sldId id="260" r:id="rId6"/>
    <p:sldId id="278" r:id="rId7"/>
    <p:sldId id="279" r:id="rId8"/>
    <p:sldId id="263" r:id="rId9"/>
    <p:sldId id="280" r:id="rId10"/>
    <p:sldId id="262" r:id="rId11"/>
    <p:sldId id="276" r:id="rId12"/>
    <p:sldId id="282" r:id="rId13"/>
    <p:sldId id="281" r:id="rId14"/>
    <p:sldId id="265" r:id="rId15"/>
    <p:sldId id="274" r:id="rId16"/>
    <p:sldId id="266" r:id="rId17"/>
    <p:sldId id="273" r:id="rId18"/>
    <p:sldId id="275" r:id="rId19"/>
    <p:sldId id="267" r:id="rId20"/>
    <p:sldId id="283"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wyn Jones" initials="GJ" lastIdx="1" clrIdx="0">
    <p:extLst>
      <p:ext uri="{19B8F6BF-5375-455C-9EA6-DF929625EA0E}">
        <p15:presenceInfo xmlns:p15="http://schemas.microsoft.com/office/powerpoint/2012/main" userId="2e4ab6004a4e26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38"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9:02:09.010" idx="1">
    <p:pos x="7738" y="127"/>
    <p:text>Talk about why youre doing this project, what has differed from previous reports.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82775-0321-40C1-A839-1D21A88B183D}" type="datetimeFigureOut">
              <a:rPr lang="en-GB" smtClean="0"/>
              <a:t>06/04/2017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5DFE2-345F-4015-BE96-645947B6FF21}" type="slidenum">
              <a:rPr lang="en-GB" smtClean="0"/>
              <a:t>‹#›</a:t>
            </a:fld>
            <a:endParaRPr lang="en-GB"/>
          </a:p>
        </p:txBody>
      </p:sp>
    </p:spTree>
    <p:extLst>
      <p:ext uri="{BB962C8B-B14F-4D97-AF65-F5344CB8AC3E}">
        <p14:creationId xmlns:p14="http://schemas.microsoft.com/office/powerpoint/2010/main" val="204225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D5C1EB8-F11D-408F-956B-8A33D3020839}"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2162330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D5C1EB8-F11D-408F-956B-8A33D3020839}"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3792567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D5C1EB8-F11D-408F-956B-8A33D3020839}"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426325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D5C1EB8-F11D-408F-956B-8A33D3020839}"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111332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5C1EB8-F11D-408F-956B-8A33D3020839}" type="datetimeFigureOut">
              <a:rPr lang="en-GB" smtClean="0"/>
              <a:t>29/03/2017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1667272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D5C1EB8-F11D-408F-956B-8A33D3020839}"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148913469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D5C1EB8-F11D-408F-956B-8A33D3020839}" type="datetimeFigureOut">
              <a:rPr lang="en-GB" smtClean="0"/>
              <a:t>29/03/2017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31163492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D5C1EB8-F11D-408F-956B-8A33D3020839}" type="datetimeFigureOut">
              <a:rPr lang="en-GB" smtClean="0"/>
              <a:t>29/03/2017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148102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C1EB8-F11D-408F-956B-8A33D3020839}" type="datetimeFigureOut">
              <a:rPr lang="en-GB" smtClean="0"/>
              <a:t>29/03/2017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35303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5C1EB8-F11D-408F-956B-8A33D3020839}"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3907537546"/>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5C1EB8-F11D-408F-956B-8A33D3020839}" type="datetimeFigureOut">
              <a:rPr lang="en-GB" smtClean="0"/>
              <a:t>29/03/2017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C33C0B8-9D50-4B1A-879A-399F8C276755}" type="slidenum">
              <a:rPr lang="en-GB" smtClean="0"/>
              <a:t>‹#›</a:t>
            </a:fld>
            <a:endParaRPr lang="en-GB"/>
          </a:p>
        </p:txBody>
      </p:sp>
    </p:spTree>
    <p:extLst>
      <p:ext uri="{BB962C8B-B14F-4D97-AF65-F5344CB8AC3E}">
        <p14:creationId xmlns:p14="http://schemas.microsoft.com/office/powerpoint/2010/main" val="1975709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5C1EB8-F11D-408F-956B-8A33D3020839}" type="datetimeFigureOut">
              <a:rPr lang="en-GB" smtClean="0"/>
              <a:t>29/03/2017</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3C0B8-9D50-4B1A-879A-399F8C276755}" type="slidenum">
              <a:rPr lang="en-GB" smtClean="0"/>
              <a:t>‹#›</a:t>
            </a:fld>
            <a:endParaRPr lang="en-GB"/>
          </a:p>
        </p:txBody>
      </p:sp>
    </p:spTree>
    <p:extLst>
      <p:ext uri="{BB962C8B-B14F-4D97-AF65-F5344CB8AC3E}">
        <p14:creationId xmlns:p14="http://schemas.microsoft.com/office/powerpoint/2010/main" val="268723549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mp4"/><Relationship Id="rId7" Type="http://schemas.openxmlformats.org/officeDocument/2006/relationships/image" Target="../media/image1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video" Target="../media/media4.mp4"/><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0600" y="145103"/>
            <a:ext cx="11730800" cy="6616171"/>
          </a:xfrm>
          <a:prstGeom prst="rect">
            <a:avLst/>
          </a:prstGeom>
        </p:spPr>
      </p:pic>
      <p:sp>
        <p:nvSpPr>
          <p:cNvPr id="2" name="Title 1"/>
          <p:cNvSpPr>
            <a:spLocks noGrp="1"/>
          </p:cNvSpPr>
          <p:nvPr>
            <p:ph type="ctrTitle"/>
          </p:nvPr>
        </p:nvSpPr>
        <p:spPr/>
        <p:txBody>
          <a:bodyPr>
            <a:normAutofit/>
          </a:bodyPr>
          <a:lstStyle/>
          <a:p>
            <a:r>
              <a:rPr lang="en-GB" b="1" dirty="0">
                <a:solidFill>
                  <a:schemeClr val="bg1"/>
                </a:solidFill>
                <a:latin typeface="+mn-lt"/>
              </a:rPr>
              <a:t>N-body simulations of young </a:t>
            </a:r>
            <a:r>
              <a:rPr lang="en-GB" b="1" dirty="0" err="1">
                <a:solidFill>
                  <a:schemeClr val="bg1"/>
                </a:solidFill>
                <a:latin typeface="+mn-lt"/>
              </a:rPr>
              <a:t>protostellar</a:t>
            </a:r>
            <a:r>
              <a:rPr lang="en-GB" b="1" dirty="0">
                <a:solidFill>
                  <a:schemeClr val="bg1"/>
                </a:solidFill>
                <a:latin typeface="+mn-lt"/>
              </a:rPr>
              <a:t> systems</a:t>
            </a:r>
            <a:endParaRPr lang="en-GB" dirty="0">
              <a:solidFill>
                <a:schemeClr val="bg1"/>
              </a:solidFill>
              <a:latin typeface="+mn-lt"/>
            </a:endParaRPr>
          </a:p>
        </p:txBody>
      </p:sp>
      <p:sp>
        <p:nvSpPr>
          <p:cNvPr id="3" name="Subtitle 2"/>
          <p:cNvSpPr>
            <a:spLocks noGrp="1"/>
          </p:cNvSpPr>
          <p:nvPr>
            <p:ph type="subTitle" idx="1"/>
          </p:nvPr>
        </p:nvSpPr>
        <p:spPr>
          <a:xfrm>
            <a:off x="1524000" y="4070111"/>
            <a:ext cx="9144000" cy="662052"/>
          </a:xfrm>
        </p:spPr>
        <p:txBody>
          <a:bodyPr>
            <a:normAutofit/>
          </a:bodyPr>
          <a:lstStyle/>
          <a:p>
            <a:r>
              <a:rPr lang="en-GB" sz="2800" dirty="0">
                <a:solidFill>
                  <a:schemeClr val="bg1"/>
                </a:solidFill>
              </a:rPr>
              <a:t>By Gerwyn Jones</a:t>
            </a:r>
          </a:p>
        </p:txBody>
      </p:sp>
      <p:pic>
        <p:nvPicPr>
          <p:cNvPr id="4" name="Picture 3"/>
          <p:cNvPicPr>
            <a:picLocks noChangeAspect="1"/>
          </p:cNvPicPr>
          <p:nvPr/>
        </p:nvPicPr>
        <p:blipFill>
          <a:blip r:embed="rId3"/>
          <a:stretch>
            <a:fillRect/>
          </a:stretch>
        </p:blipFill>
        <p:spPr>
          <a:xfrm>
            <a:off x="10485026" y="145103"/>
            <a:ext cx="1476375" cy="1421080"/>
          </a:xfrm>
          <a:prstGeom prst="rect">
            <a:avLst/>
          </a:prstGeom>
        </p:spPr>
      </p:pic>
    </p:spTree>
    <p:extLst>
      <p:ext uri="{BB962C8B-B14F-4D97-AF65-F5344CB8AC3E}">
        <p14:creationId xmlns:p14="http://schemas.microsoft.com/office/powerpoint/2010/main" val="896421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36295" y="621799"/>
            <a:ext cx="9749589" cy="1325563"/>
          </a:xfrm>
        </p:spPr>
        <p:txBody>
          <a:bodyPr>
            <a:normAutofit/>
          </a:bodyPr>
          <a:lstStyle/>
          <a:p>
            <a:r>
              <a:rPr lang="en-GB" sz="4000" b="1">
                <a:latin typeface="+mn-lt"/>
              </a:rPr>
              <a:t>Finding the positions of the stars at each point in time.</a:t>
            </a:r>
            <a:endParaRPr lang="en-GB" sz="4000" b="1" dirty="0">
              <a:latin typeface="+mn-lt"/>
            </a:endParaRPr>
          </a:p>
        </p:txBody>
      </p:sp>
      <p:pic>
        <p:nvPicPr>
          <p:cNvPr id="5" name="Content Placeholder 4"/>
          <p:cNvPicPr>
            <a:picLocks noGrp="1" noChangeAspect="1"/>
          </p:cNvPicPr>
          <p:nvPr>
            <p:ph idx="1"/>
          </p:nvPr>
        </p:nvPicPr>
        <p:blipFill rotWithShape="1">
          <a:blip r:embed="rId2"/>
          <a:srcRect l="29342" t="1754" r="28226" b="-5237"/>
          <a:stretch/>
        </p:blipFill>
        <p:spPr>
          <a:xfrm>
            <a:off x="2085474" y="3671491"/>
            <a:ext cx="7404272" cy="1925053"/>
          </a:xfrm>
          <a:prstGeom prst="rect">
            <a:avLst/>
          </a:prstGeom>
        </p:spPr>
      </p:pic>
      <p:sp>
        <p:nvSpPr>
          <p:cNvPr id="7" name="TextBox 6"/>
          <p:cNvSpPr txBox="1"/>
          <p:nvPr/>
        </p:nvSpPr>
        <p:spPr>
          <a:xfrm>
            <a:off x="1636296" y="2332373"/>
            <a:ext cx="5791201" cy="954107"/>
          </a:xfrm>
          <a:prstGeom prst="rect">
            <a:avLst/>
          </a:prstGeom>
          <a:noFill/>
        </p:spPr>
        <p:txBody>
          <a:bodyPr wrap="square" rtlCol="0">
            <a:spAutoFit/>
          </a:bodyPr>
          <a:lstStyle/>
          <a:p>
            <a:pPr marL="457189" indent="-457189">
              <a:buFont typeface="Arial" panose="020B0604020202020204" pitchFamily="34" charset="0"/>
              <a:buChar char="•"/>
            </a:pPr>
            <a:r>
              <a:rPr lang="en-GB" sz="2800"/>
              <a:t>Numerical equation for newtons law of gravitation :- </a:t>
            </a:r>
            <a:endParaRPr lang="en-GB" sz="2800" dirty="0"/>
          </a:p>
        </p:txBody>
      </p:sp>
      <p:sp>
        <p:nvSpPr>
          <p:cNvPr id="9" name="Rectangle 8"/>
          <p:cNvSpPr/>
          <p:nvPr/>
        </p:nvSpPr>
        <p:spPr>
          <a:xfrm>
            <a:off x="1636295" y="5658198"/>
            <a:ext cx="5856796" cy="523220"/>
          </a:xfrm>
          <a:prstGeom prst="rect">
            <a:avLst/>
          </a:prstGeom>
        </p:spPr>
        <p:txBody>
          <a:bodyPr wrap="none">
            <a:spAutoFit/>
          </a:bodyPr>
          <a:lstStyle/>
          <a:p>
            <a:pPr marL="457200" indent="-457200">
              <a:buFont typeface="Arial" panose="020B0604020202020204" pitchFamily="34" charset="0"/>
              <a:buChar char="•"/>
            </a:pPr>
            <a:r>
              <a:rPr lang="en-GB" sz="2800" dirty="0"/>
              <a:t>Where </a:t>
            </a:r>
            <a:r>
              <a:rPr lang="el-GR" sz="2800" dirty="0"/>
              <a:t>ϵ</a:t>
            </a:r>
            <a:r>
              <a:rPr lang="en-GB" sz="2800" dirty="0"/>
              <a:t> is the softening parameter</a:t>
            </a:r>
            <a:r>
              <a:rPr lang="en-GB" dirty="0"/>
              <a:t>.</a:t>
            </a:r>
          </a:p>
        </p:txBody>
      </p:sp>
    </p:spTree>
    <p:extLst>
      <p:ext uri="{BB962C8B-B14F-4D97-AF65-F5344CB8AC3E}">
        <p14:creationId xmlns:p14="http://schemas.microsoft.com/office/powerpoint/2010/main" val="297750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452676" y="2251587"/>
            <a:ext cx="6085983" cy="2281502"/>
          </a:xfrm>
          <a:prstGeom prst="rect">
            <a:avLst/>
          </a:prstGeom>
          <a:effectLst/>
        </p:spPr>
      </p:pic>
      <p:sp>
        <p:nvSpPr>
          <p:cNvPr id="2" name="Title 1"/>
          <p:cNvSpPr>
            <a:spLocks noGrp="1"/>
          </p:cNvSpPr>
          <p:nvPr>
            <p:ph type="title"/>
          </p:nvPr>
        </p:nvSpPr>
        <p:spPr>
          <a:xfrm>
            <a:off x="648929" y="629266"/>
            <a:ext cx="3505495" cy="1622321"/>
          </a:xfrm>
        </p:spPr>
        <p:txBody>
          <a:bodyPr>
            <a:normAutofit/>
          </a:bodyPr>
          <a:lstStyle/>
          <a:p>
            <a:r>
              <a:rPr lang="en-GB" sz="4000" b="1" dirty="0" err="1">
                <a:latin typeface="+mn-lt"/>
              </a:rPr>
              <a:t>Verlet</a:t>
            </a:r>
            <a:r>
              <a:rPr lang="en-GB" sz="4000" b="1" dirty="0">
                <a:latin typeface="+mn-lt"/>
              </a:rPr>
              <a:t> method of integration</a:t>
            </a:r>
          </a:p>
        </p:txBody>
      </p:sp>
      <p:sp>
        <p:nvSpPr>
          <p:cNvPr id="3" name="Content Placeholder 2"/>
          <p:cNvSpPr>
            <a:spLocks noGrp="1"/>
          </p:cNvSpPr>
          <p:nvPr>
            <p:ph idx="1"/>
          </p:nvPr>
        </p:nvSpPr>
        <p:spPr>
          <a:xfrm>
            <a:off x="648930" y="2594043"/>
            <a:ext cx="3505494" cy="2094689"/>
          </a:xfrm>
        </p:spPr>
        <p:txBody>
          <a:bodyPr>
            <a:normAutofit/>
          </a:bodyPr>
          <a:lstStyle/>
          <a:p>
            <a:r>
              <a:rPr lang="en-GB" dirty="0"/>
              <a:t>Finding the position through the </a:t>
            </a:r>
            <a:r>
              <a:rPr lang="en-GB" dirty="0" err="1"/>
              <a:t>verlet</a:t>
            </a:r>
            <a:r>
              <a:rPr lang="en-GB" dirty="0"/>
              <a:t> method :- </a:t>
            </a:r>
          </a:p>
          <a:p>
            <a:endParaRPr lang="en-GB" sz="2000" dirty="0"/>
          </a:p>
        </p:txBody>
      </p:sp>
    </p:spTree>
    <p:extLst>
      <p:ext uri="{BB962C8B-B14F-4D97-AF65-F5344CB8AC3E}">
        <p14:creationId xmlns:p14="http://schemas.microsoft.com/office/powerpoint/2010/main" val="269462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Adaptive time steps</a:t>
            </a:r>
          </a:p>
        </p:txBody>
      </p:sp>
      <p:sp>
        <p:nvSpPr>
          <p:cNvPr id="3" name="Content Placeholder 2"/>
          <p:cNvSpPr>
            <a:spLocks noGrp="1"/>
          </p:cNvSpPr>
          <p:nvPr>
            <p:ph idx="1"/>
          </p:nvPr>
        </p:nvSpPr>
        <p:spPr>
          <a:xfrm>
            <a:off x="838200" y="1565615"/>
            <a:ext cx="10086474" cy="1286543"/>
          </a:xfrm>
        </p:spPr>
        <p:txBody>
          <a:bodyPr/>
          <a:lstStyle/>
          <a:p>
            <a:r>
              <a:rPr lang="en-GB" dirty="0"/>
              <a:t>To speed up the integrator the time steps can be made to be adaptive, and is given below as :-</a:t>
            </a:r>
          </a:p>
        </p:txBody>
      </p:sp>
      <p:pic>
        <p:nvPicPr>
          <p:cNvPr id="5" name="Picture 4"/>
          <p:cNvPicPr>
            <a:picLocks noChangeAspect="1"/>
          </p:cNvPicPr>
          <p:nvPr/>
        </p:nvPicPr>
        <p:blipFill rotWithShape="1">
          <a:blip r:embed="rId2"/>
          <a:srcRect l="32176" t="-1698" r="33475"/>
          <a:stretch/>
        </p:blipFill>
        <p:spPr>
          <a:xfrm>
            <a:off x="3599009" y="2506421"/>
            <a:ext cx="4564855" cy="152684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699" y="3770871"/>
            <a:ext cx="3339973" cy="26070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916" y="3770871"/>
            <a:ext cx="3339973" cy="2607035"/>
          </a:xfrm>
          <a:prstGeom prst="rect">
            <a:avLst/>
          </a:prstGeom>
        </p:spPr>
      </p:pic>
      <p:sp>
        <p:nvSpPr>
          <p:cNvPr id="10" name="TextBox 9"/>
          <p:cNvSpPr txBox="1"/>
          <p:nvPr/>
        </p:nvSpPr>
        <p:spPr>
          <a:xfrm>
            <a:off x="1806364" y="6355012"/>
            <a:ext cx="2695075" cy="461665"/>
          </a:xfrm>
          <a:prstGeom prst="rect">
            <a:avLst/>
          </a:prstGeom>
          <a:noFill/>
        </p:spPr>
        <p:txBody>
          <a:bodyPr wrap="square" rtlCol="0">
            <a:spAutoFit/>
          </a:bodyPr>
          <a:lstStyle/>
          <a:p>
            <a:r>
              <a:rPr lang="en-GB" sz="2400" dirty="0"/>
              <a:t>Constant time step</a:t>
            </a:r>
          </a:p>
        </p:txBody>
      </p:sp>
      <p:sp>
        <p:nvSpPr>
          <p:cNvPr id="11" name="Rectangle 10"/>
          <p:cNvSpPr/>
          <p:nvPr/>
        </p:nvSpPr>
        <p:spPr>
          <a:xfrm>
            <a:off x="7951251" y="6355011"/>
            <a:ext cx="2606867" cy="461665"/>
          </a:xfrm>
          <a:prstGeom prst="rect">
            <a:avLst/>
          </a:prstGeom>
        </p:spPr>
        <p:txBody>
          <a:bodyPr wrap="none">
            <a:spAutoFit/>
          </a:bodyPr>
          <a:lstStyle/>
          <a:p>
            <a:pPr lvl="0"/>
            <a:r>
              <a:rPr lang="en-GB" sz="2400" dirty="0">
                <a:solidFill>
                  <a:prstClr val="black"/>
                </a:solidFill>
              </a:rPr>
              <a:t>Adaptive time step</a:t>
            </a:r>
          </a:p>
        </p:txBody>
      </p:sp>
    </p:spTree>
    <p:extLst>
      <p:ext uri="{BB962C8B-B14F-4D97-AF65-F5344CB8AC3E}">
        <p14:creationId xmlns:p14="http://schemas.microsoft.com/office/powerpoint/2010/main" val="37589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p:spPr>
        <p:txBody>
          <a:bodyPr>
            <a:normAutofit/>
          </a:bodyPr>
          <a:lstStyle/>
          <a:p>
            <a:r>
              <a:rPr lang="en-GB" sz="4000" b="1" dirty="0">
                <a:latin typeface="+mn-lt"/>
              </a:rPr>
              <a:t>Verifying the simulation code</a:t>
            </a:r>
          </a:p>
        </p:txBody>
      </p:sp>
      <p:sp>
        <p:nvSpPr>
          <p:cNvPr id="3" name="Content Placeholder 2"/>
          <p:cNvSpPr>
            <a:spLocks noGrp="1"/>
          </p:cNvSpPr>
          <p:nvPr>
            <p:ph idx="1"/>
          </p:nvPr>
        </p:nvSpPr>
        <p:spPr>
          <a:xfrm>
            <a:off x="838200" y="2506662"/>
            <a:ext cx="4978940" cy="2668453"/>
          </a:xfrm>
        </p:spPr>
        <p:txBody>
          <a:bodyPr/>
          <a:lstStyle/>
          <a:p>
            <a:r>
              <a:rPr lang="en-GB" dirty="0"/>
              <a:t>Using the Sun, Earth and the Moon model to ensure that the code is working.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535" y="1984441"/>
            <a:ext cx="5084265" cy="39249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535" y="1984440"/>
            <a:ext cx="5088374" cy="3971759"/>
          </a:xfrm>
          <a:prstGeom prst="rect">
            <a:avLst/>
          </a:prstGeom>
        </p:spPr>
      </p:pic>
      <p:sp>
        <p:nvSpPr>
          <p:cNvPr id="8" name="Rectangle 7"/>
          <p:cNvSpPr/>
          <p:nvPr/>
        </p:nvSpPr>
        <p:spPr>
          <a:xfrm>
            <a:off x="5907248" y="6089667"/>
            <a:ext cx="6096000" cy="707886"/>
          </a:xfrm>
          <a:prstGeom prst="rect">
            <a:avLst/>
          </a:prstGeom>
        </p:spPr>
        <p:txBody>
          <a:bodyPr>
            <a:spAutoFit/>
          </a:bodyPr>
          <a:lstStyle/>
          <a:p>
            <a:r>
              <a:rPr lang="en-GB" sz="2000" dirty="0">
                <a:latin typeface="Times New Roman" panose="02020603050405020304" pitchFamily="18" charset="0"/>
                <a:ea typeface="Calibri" panose="020F0502020204030204" pitchFamily="34" charset="0"/>
              </a:rPr>
              <a:t>A graph of the orbital paths of Earth (</a:t>
            </a:r>
            <a:r>
              <a:rPr lang="en-GB" sz="2000" dirty="0">
                <a:solidFill>
                  <a:srgbClr val="00B050"/>
                </a:solidFill>
                <a:latin typeface="Times New Roman" panose="02020603050405020304" pitchFamily="18" charset="0"/>
                <a:ea typeface="Calibri" panose="020F0502020204030204" pitchFamily="34" charset="0"/>
              </a:rPr>
              <a:t>green</a:t>
            </a:r>
            <a:r>
              <a:rPr lang="en-GB" sz="2000" dirty="0">
                <a:latin typeface="Times New Roman" panose="02020603050405020304" pitchFamily="18" charset="0"/>
                <a:ea typeface="Calibri" panose="020F0502020204030204" pitchFamily="34" charset="0"/>
              </a:rPr>
              <a:t>) and the moon (</a:t>
            </a:r>
            <a:r>
              <a:rPr lang="en-GB" sz="2000" dirty="0">
                <a:solidFill>
                  <a:srgbClr val="FF0000"/>
                </a:solidFill>
                <a:latin typeface="Times New Roman" panose="02020603050405020304" pitchFamily="18" charset="0"/>
                <a:ea typeface="Calibri" panose="020F0502020204030204" pitchFamily="34" charset="0"/>
              </a:rPr>
              <a:t>red</a:t>
            </a:r>
            <a:r>
              <a:rPr lang="en-GB" sz="2000" dirty="0">
                <a:latin typeface="Times New Roman" panose="02020603050405020304" pitchFamily="18" charset="0"/>
                <a:ea typeface="Calibri" panose="020F0502020204030204" pitchFamily="34" charset="0"/>
              </a:rPr>
              <a:t>) with the sun at the centre (</a:t>
            </a:r>
            <a:r>
              <a:rPr lang="en-GB" sz="2000" dirty="0">
                <a:solidFill>
                  <a:srgbClr val="0070C0"/>
                </a:solidFill>
                <a:latin typeface="Times New Roman" panose="02020603050405020304" pitchFamily="18" charset="0"/>
                <a:ea typeface="Calibri" panose="020F0502020204030204" pitchFamily="34" charset="0"/>
              </a:rPr>
              <a:t>blue</a:t>
            </a:r>
            <a:r>
              <a:rPr lang="en-GB" sz="2000" dirty="0">
                <a:latin typeface="Times New Roman" panose="02020603050405020304" pitchFamily="18" charset="0"/>
                <a:ea typeface="Calibri" panose="020F0502020204030204" pitchFamily="34" charset="0"/>
              </a:rPr>
              <a:t>).</a:t>
            </a:r>
            <a:endParaRPr lang="en-GB" sz="2000" dirty="0"/>
          </a:p>
        </p:txBody>
      </p:sp>
    </p:spTree>
    <p:extLst>
      <p:ext uri="{BB962C8B-B14F-4D97-AF65-F5344CB8AC3E}">
        <p14:creationId xmlns:p14="http://schemas.microsoft.com/office/powerpoint/2010/main" val="424193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432855" y="1735694"/>
            <a:ext cx="5779477" cy="4334607"/>
          </a:xfrm>
          <a:prstGeom prst="rect">
            <a:avLst/>
          </a:prstGeom>
        </p:spPr>
      </p:pic>
      <p:sp>
        <p:nvSpPr>
          <p:cNvPr id="2" name="Title 1"/>
          <p:cNvSpPr>
            <a:spLocks noGrp="1"/>
          </p:cNvSpPr>
          <p:nvPr>
            <p:ph type="title"/>
          </p:nvPr>
        </p:nvSpPr>
        <p:spPr>
          <a:xfrm>
            <a:off x="1415715" y="461379"/>
            <a:ext cx="9813758" cy="1325563"/>
          </a:xfrm>
        </p:spPr>
        <p:txBody>
          <a:bodyPr/>
          <a:lstStyle/>
          <a:p>
            <a:r>
              <a:rPr lang="en-GB" b="1" dirty="0">
                <a:latin typeface="+mn-lt"/>
              </a:rPr>
              <a:t>Dynamical interactions of the </a:t>
            </a:r>
            <a:r>
              <a:rPr lang="en-GB" b="1" dirty="0" err="1">
                <a:latin typeface="+mn-lt"/>
              </a:rPr>
              <a:t>protostars</a:t>
            </a:r>
            <a:r>
              <a:rPr lang="en-GB" b="1" dirty="0">
                <a:latin typeface="+mn-lt"/>
              </a:rPr>
              <a:t>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855" y="1732090"/>
            <a:ext cx="5779477" cy="4338211"/>
          </a:xfrm>
          <a:prstGeom prst="rect">
            <a:avLst/>
          </a:prstGeom>
        </p:spPr>
      </p:pic>
    </p:spTree>
    <p:extLst>
      <p:ext uri="{BB962C8B-B14F-4D97-AF65-F5344CB8AC3E}">
        <p14:creationId xmlns:p14="http://schemas.microsoft.com/office/powerpoint/2010/main" val="11406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715" y="461379"/>
            <a:ext cx="9813758" cy="1325563"/>
          </a:xfrm>
        </p:spPr>
        <p:txBody>
          <a:bodyPr/>
          <a:lstStyle/>
          <a:p>
            <a:r>
              <a:rPr lang="en-GB" b="1" dirty="0">
                <a:latin typeface="+mn-lt"/>
              </a:rPr>
              <a:t>Dynamical interactions of the </a:t>
            </a:r>
            <a:r>
              <a:rPr lang="en-GB" b="1" dirty="0" err="1">
                <a:latin typeface="+mn-lt"/>
              </a:rPr>
              <a:t>protostars</a:t>
            </a:r>
            <a:r>
              <a:rPr lang="en-GB" b="1" dirty="0">
                <a:latin typeface="+mn-lt"/>
              </a:rPr>
              <a:t> </a:t>
            </a:r>
          </a:p>
        </p:txBody>
      </p:sp>
      <p:pic>
        <p:nvPicPr>
          <p:cNvPr id="3"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9135" y="1786942"/>
            <a:ext cx="5964865" cy="4473649"/>
          </a:xfrm>
          <a:prstGeom prst="rect">
            <a:avLst/>
          </a:prstGeom>
        </p:spPr>
      </p:pic>
    </p:spTree>
    <p:extLst>
      <p:ext uri="{BB962C8B-B14F-4D97-AF65-F5344CB8AC3E}">
        <p14:creationId xmlns:p14="http://schemas.microsoft.com/office/powerpoint/2010/main" val="105057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What’s Left ?</a:t>
            </a:r>
          </a:p>
        </p:txBody>
      </p:sp>
      <p:sp>
        <p:nvSpPr>
          <p:cNvPr id="3" name="Content Placeholder 2"/>
          <p:cNvSpPr>
            <a:spLocks noGrp="1"/>
          </p:cNvSpPr>
          <p:nvPr>
            <p:ph idx="1"/>
          </p:nvPr>
        </p:nvSpPr>
        <p:spPr>
          <a:xfrm>
            <a:off x="838200" y="2881987"/>
            <a:ext cx="6781800" cy="3090796"/>
          </a:xfrm>
        </p:spPr>
        <p:txBody>
          <a:bodyPr>
            <a:normAutofit/>
          </a:bodyPr>
          <a:lstStyle/>
          <a:p>
            <a:r>
              <a:rPr lang="en-GB" dirty="0"/>
              <a:t>Finding the stars that are most closely bound to each other.</a:t>
            </a:r>
          </a:p>
          <a:p>
            <a:pPr marL="0" indent="0">
              <a:buNone/>
            </a:pPr>
            <a:r>
              <a:rPr lang="en-GB" dirty="0"/>
              <a:t>  </a:t>
            </a:r>
            <a:r>
              <a:rPr lang="en-GB" dirty="0" err="1"/>
              <a:t>i.e</a:t>
            </a:r>
            <a:r>
              <a:rPr lang="en-GB" dirty="0"/>
              <a:t> E</a:t>
            </a:r>
            <a:r>
              <a:rPr lang="en-GB" baseline="-25000" dirty="0"/>
              <a:t>grav  </a:t>
            </a:r>
            <a:r>
              <a:rPr lang="en-GB" dirty="0"/>
              <a:t>&gt;  </a:t>
            </a:r>
            <a:r>
              <a:rPr lang="en-GB" dirty="0" err="1"/>
              <a:t>E</a:t>
            </a:r>
            <a:r>
              <a:rPr lang="en-GB" baseline="-25000" dirty="0" err="1"/>
              <a:t>kin</a:t>
            </a:r>
            <a:endParaRPr lang="en-GB" baseline="-25000" dirty="0"/>
          </a:p>
          <a:p>
            <a:pPr marL="0" indent="0">
              <a:buNone/>
            </a:pPr>
            <a:endParaRPr lang="en-GB" dirty="0"/>
          </a:p>
          <a:p>
            <a:r>
              <a:rPr lang="en-GB" dirty="0"/>
              <a:t>Finding various parameters such as the eccentricity and the semi-major axes. </a:t>
            </a:r>
          </a:p>
        </p:txBody>
      </p:sp>
      <p:sp>
        <p:nvSpPr>
          <p:cNvPr id="4" name="TextBox 3"/>
          <p:cNvSpPr txBox="1"/>
          <p:nvPr/>
        </p:nvSpPr>
        <p:spPr>
          <a:xfrm>
            <a:off x="838200" y="1766589"/>
            <a:ext cx="8130702" cy="584775"/>
          </a:xfrm>
          <a:prstGeom prst="rect">
            <a:avLst/>
          </a:prstGeom>
          <a:noFill/>
        </p:spPr>
        <p:txBody>
          <a:bodyPr wrap="square" rtlCol="0">
            <a:spAutoFit/>
          </a:bodyPr>
          <a:lstStyle/>
          <a:p>
            <a:r>
              <a:rPr lang="en-GB" sz="3200" b="1" dirty="0"/>
              <a:t>Finding Binary systems and their parameters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44" t="486" r="28554" b="42339"/>
          <a:stretch/>
        </p:blipFill>
        <p:spPr>
          <a:xfrm>
            <a:off x="7020603" y="3274978"/>
            <a:ext cx="4798387" cy="2697805"/>
          </a:xfrm>
          <a:prstGeom prst="rect">
            <a:avLst/>
          </a:prstGeom>
        </p:spPr>
      </p:pic>
    </p:spTree>
    <p:extLst>
      <p:ext uri="{BB962C8B-B14F-4D97-AF65-F5344CB8AC3E}">
        <p14:creationId xmlns:p14="http://schemas.microsoft.com/office/powerpoint/2010/main" val="3306485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2496"/>
            <a:ext cx="10515600" cy="1325563"/>
          </a:xfrm>
        </p:spPr>
        <p:txBody>
          <a:bodyPr>
            <a:normAutofit/>
          </a:bodyPr>
          <a:lstStyle/>
          <a:p>
            <a:r>
              <a:rPr lang="en-GB" sz="4000" b="1" dirty="0">
                <a:latin typeface="+mn-lt"/>
              </a:rPr>
              <a:t>Varying the Initial conditions </a:t>
            </a:r>
          </a:p>
        </p:txBody>
      </p:sp>
      <p:sp>
        <p:nvSpPr>
          <p:cNvPr id="3" name="Content Placeholder 2"/>
          <p:cNvSpPr>
            <a:spLocks noGrp="1"/>
          </p:cNvSpPr>
          <p:nvPr>
            <p:ph idx="1"/>
          </p:nvPr>
        </p:nvSpPr>
        <p:spPr>
          <a:xfrm>
            <a:off x="838200" y="2148059"/>
            <a:ext cx="10888579" cy="4365036"/>
          </a:xfrm>
        </p:spPr>
        <p:txBody>
          <a:bodyPr>
            <a:normAutofit/>
          </a:bodyPr>
          <a:lstStyle/>
          <a:p>
            <a:r>
              <a:rPr lang="en-GB" dirty="0"/>
              <a:t>Creating colder and hotter groups and examine any variance in the parameters compared to groups which are at Virial equilibrium.</a:t>
            </a:r>
          </a:p>
          <a:p>
            <a:pPr marL="0" indent="0">
              <a:buNone/>
            </a:pPr>
            <a:r>
              <a:rPr lang="en-GB" dirty="0"/>
              <a:t>   </a:t>
            </a:r>
          </a:p>
          <a:p>
            <a:pPr marL="0" indent="0">
              <a:buNone/>
            </a:pPr>
            <a:r>
              <a:rPr lang="en-GB" dirty="0"/>
              <a:t>     if </a:t>
            </a:r>
            <a:r>
              <a:rPr lang="en-GB" dirty="0"/>
              <a:t>E</a:t>
            </a:r>
            <a:r>
              <a:rPr lang="en-GB" baseline="-25000" dirty="0"/>
              <a:t>grav  </a:t>
            </a:r>
            <a:r>
              <a:rPr lang="en-GB" dirty="0"/>
              <a:t>&gt;  2E</a:t>
            </a:r>
            <a:r>
              <a:rPr lang="en-GB" baseline="-25000" dirty="0"/>
              <a:t>Kin     </a:t>
            </a:r>
            <a:r>
              <a:rPr lang="en-GB" dirty="0"/>
              <a:t>the system is </a:t>
            </a:r>
            <a:r>
              <a:rPr lang="en-GB" dirty="0">
                <a:solidFill>
                  <a:srgbClr val="0070C0"/>
                </a:solidFill>
              </a:rPr>
              <a:t>Cold </a:t>
            </a:r>
          </a:p>
          <a:p>
            <a:pPr marL="0" indent="0">
              <a:buNone/>
            </a:pPr>
            <a:endParaRPr lang="en-GB" dirty="0">
              <a:solidFill>
                <a:srgbClr val="0070C0"/>
              </a:solidFill>
            </a:endParaRPr>
          </a:p>
          <a:p>
            <a:pPr marL="0" indent="0">
              <a:buNone/>
            </a:pPr>
            <a:r>
              <a:rPr lang="en-GB" dirty="0"/>
              <a:t>     if E</a:t>
            </a:r>
            <a:r>
              <a:rPr lang="en-GB" baseline="-25000" dirty="0"/>
              <a:t>grav</a:t>
            </a:r>
            <a:r>
              <a:rPr lang="en-GB" baseline="30000" dirty="0"/>
              <a:t>  </a:t>
            </a:r>
            <a:r>
              <a:rPr lang="en-GB" dirty="0"/>
              <a:t>&lt;</a:t>
            </a:r>
            <a:r>
              <a:rPr lang="en-GB" baseline="-25000" dirty="0"/>
              <a:t> </a:t>
            </a:r>
            <a:r>
              <a:rPr lang="en-GB" dirty="0"/>
              <a:t> 2E</a:t>
            </a:r>
            <a:r>
              <a:rPr lang="en-GB" baseline="-25000" dirty="0"/>
              <a:t>Kin        </a:t>
            </a:r>
            <a:r>
              <a:rPr lang="en-GB" dirty="0"/>
              <a:t>the system is </a:t>
            </a:r>
            <a:r>
              <a:rPr lang="en-GB" dirty="0">
                <a:solidFill>
                  <a:srgbClr val="FF0000"/>
                </a:solidFill>
              </a:rPr>
              <a:t>Hot</a:t>
            </a:r>
          </a:p>
          <a:p>
            <a:pPr marL="0" indent="0">
              <a:buNone/>
            </a:pPr>
            <a:endParaRPr lang="en-GB" dirty="0"/>
          </a:p>
          <a:p>
            <a:r>
              <a:rPr lang="en-GB" dirty="0"/>
              <a:t>Finding any variances in the probability of an ejecta between each scenario. </a:t>
            </a:r>
          </a:p>
        </p:txBody>
      </p:sp>
    </p:spTree>
    <p:extLst>
      <p:ext uri="{BB962C8B-B14F-4D97-AF65-F5344CB8AC3E}">
        <p14:creationId xmlns:p14="http://schemas.microsoft.com/office/powerpoint/2010/main" val="283192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References</a:t>
            </a:r>
          </a:p>
        </p:txBody>
      </p:sp>
      <p:sp>
        <p:nvSpPr>
          <p:cNvPr id="3" name="Content Placeholder 2"/>
          <p:cNvSpPr>
            <a:spLocks noGrp="1"/>
          </p:cNvSpPr>
          <p:nvPr>
            <p:ph idx="1"/>
          </p:nvPr>
        </p:nvSpPr>
        <p:spPr/>
        <p:txBody>
          <a:bodyPr/>
          <a:lstStyle/>
          <a:p>
            <a:r>
              <a:rPr lang="en-US" dirty="0"/>
              <a:t>André, P. et al., 2010. From filamentary clouds to </a:t>
            </a:r>
            <a:r>
              <a:rPr lang="en-US" dirty="0" err="1"/>
              <a:t>prestellar</a:t>
            </a:r>
            <a:r>
              <a:rPr lang="en-US" dirty="0"/>
              <a:t> cores to the stellar IMF: Initial highlights from the Herschel Gould Belt Survey. </a:t>
            </a:r>
            <a:r>
              <a:rPr lang="en-US" i="1" dirty="0"/>
              <a:t>Astronomy and Astrophysics, </a:t>
            </a:r>
            <a:r>
              <a:rPr lang="en-US" dirty="0"/>
              <a:t>Volume 518, p. L102.</a:t>
            </a:r>
          </a:p>
          <a:p>
            <a:r>
              <a:rPr lang="en-US" dirty="0" err="1"/>
              <a:t>Dahir</a:t>
            </a:r>
            <a:r>
              <a:rPr lang="en-US" dirty="0"/>
              <a:t>, A., 2013. </a:t>
            </a:r>
            <a:r>
              <a:rPr lang="en-US" i="1" dirty="0"/>
              <a:t>N-body Simulation for Kepler 11 System. </a:t>
            </a:r>
            <a:r>
              <a:rPr lang="en-US" dirty="0"/>
              <a:t>[Online] </a:t>
            </a:r>
            <a:br>
              <a:rPr lang="en-US" dirty="0"/>
            </a:br>
            <a:r>
              <a:rPr lang="en-US" dirty="0"/>
              <a:t>Available at: </a:t>
            </a:r>
            <a:r>
              <a:rPr lang="en-US" u="sng" dirty="0"/>
              <a:t>http://ccar.colorado.edu/asen5050/projects/projects_2013/Dahir_Andrew/Pages/N-body%20Problem.htm</a:t>
            </a:r>
            <a:endParaRPr lang="en-GB" dirty="0"/>
          </a:p>
          <a:p>
            <a:r>
              <a:rPr lang="en-US" dirty="0"/>
              <a:t>Ward-Thompson, D. &amp; Whitworth, A., 2011. </a:t>
            </a:r>
            <a:r>
              <a:rPr lang="en-US" i="1" dirty="0"/>
              <a:t>An Introduction to Star Formation. </a:t>
            </a:r>
            <a:r>
              <a:rPr lang="en-US" dirty="0"/>
              <a:t>: Cambridge University Press.</a:t>
            </a:r>
            <a:endParaRPr lang="en-GB" dirty="0"/>
          </a:p>
          <a:p>
            <a:endParaRPr lang="en-GB" dirty="0"/>
          </a:p>
          <a:p>
            <a:endParaRPr lang="en-GB" dirty="0"/>
          </a:p>
        </p:txBody>
      </p:sp>
    </p:spTree>
    <p:extLst>
      <p:ext uri="{BB962C8B-B14F-4D97-AF65-F5344CB8AC3E}">
        <p14:creationId xmlns:p14="http://schemas.microsoft.com/office/powerpoint/2010/main" val="3875653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9504" y="2193928"/>
            <a:ext cx="7118686" cy="2426198"/>
          </a:xfrm>
        </p:spPr>
        <p:txBody>
          <a:bodyPr>
            <a:normAutofit/>
          </a:bodyPr>
          <a:lstStyle/>
          <a:p>
            <a:r>
              <a:rPr lang="en-GB" sz="5400" b="1" dirty="0">
                <a:latin typeface="+mn-lt"/>
              </a:rPr>
              <a:t>Thank you for listening </a:t>
            </a:r>
          </a:p>
        </p:txBody>
      </p:sp>
    </p:spTree>
    <p:extLst>
      <p:ext uri="{BB962C8B-B14F-4D97-AF65-F5344CB8AC3E}">
        <p14:creationId xmlns:p14="http://schemas.microsoft.com/office/powerpoint/2010/main" val="373561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31825"/>
            <a:ext cx="10515600" cy="1325563"/>
          </a:xfrm>
        </p:spPr>
        <p:txBody>
          <a:bodyPr>
            <a:normAutofit/>
          </a:bodyPr>
          <a:lstStyle/>
          <a:p>
            <a:r>
              <a:rPr lang="en-GB" sz="4000" b="1" dirty="0">
                <a:latin typeface="+mn-lt"/>
              </a:rPr>
              <a:t>Content</a:t>
            </a:r>
          </a:p>
        </p:txBody>
      </p:sp>
      <p:sp>
        <p:nvSpPr>
          <p:cNvPr id="3" name="Content Placeholder 2"/>
          <p:cNvSpPr>
            <a:spLocks noGrp="1"/>
          </p:cNvSpPr>
          <p:nvPr>
            <p:ph idx="1"/>
          </p:nvPr>
        </p:nvSpPr>
        <p:spPr>
          <a:xfrm>
            <a:off x="838200" y="2057400"/>
            <a:ext cx="10515600" cy="3871763"/>
          </a:xfrm>
        </p:spPr>
        <p:txBody>
          <a:bodyPr>
            <a:normAutofit/>
          </a:bodyPr>
          <a:lstStyle/>
          <a:p>
            <a:r>
              <a:rPr lang="en-GB" dirty="0"/>
              <a:t>Brief overview of the formation of young </a:t>
            </a:r>
            <a:r>
              <a:rPr lang="en-GB" dirty="0" err="1"/>
              <a:t>protostellar</a:t>
            </a:r>
            <a:r>
              <a:rPr lang="en-GB" dirty="0"/>
              <a:t> systems</a:t>
            </a:r>
          </a:p>
          <a:p>
            <a:endParaRPr lang="en-GB" dirty="0"/>
          </a:p>
          <a:p>
            <a:r>
              <a:rPr lang="en-GB" dirty="0"/>
              <a:t>Objectives of the project</a:t>
            </a:r>
          </a:p>
          <a:p>
            <a:endParaRPr lang="en-GB" dirty="0"/>
          </a:p>
          <a:p>
            <a:r>
              <a:rPr lang="en-GB" dirty="0"/>
              <a:t>Method and results of the project</a:t>
            </a:r>
          </a:p>
          <a:p>
            <a:endParaRPr lang="en-GB" dirty="0"/>
          </a:p>
          <a:p>
            <a:r>
              <a:rPr lang="en-GB" dirty="0"/>
              <a:t>Analysis and future plans for the project</a:t>
            </a:r>
          </a:p>
          <a:p>
            <a:endParaRPr lang="en-GB" sz="2400" dirty="0"/>
          </a:p>
        </p:txBody>
      </p:sp>
    </p:spTree>
    <p:extLst>
      <p:ext uri="{BB962C8B-B14F-4D97-AF65-F5344CB8AC3E}">
        <p14:creationId xmlns:p14="http://schemas.microsoft.com/office/powerpoint/2010/main" val="325284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latin typeface="+mn-lt"/>
              </a:rPr>
              <a:t>Semi-major axis</a:t>
            </a:r>
          </a:p>
        </p:txBody>
      </p:sp>
      <p:sp>
        <p:nvSpPr>
          <p:cNvPr id="3" name="Content Placeholder 2"/>
          <p:cNvSpPr>
            <a:spLocks noGrp="1"/>
          </p:cNvSpPr>
          <p:nvPr>
            <p:ph idx="1"/>
          </p:nvPr>
        </p:nvSpPr>
        <p:spPr>
          <a:xfrm>
            <a:off x="838200" y="1857710"/>
            <a:ext cx="4038600" cy="4351338"/>
          </a:xfrm>
        </p:spPr>
        <p:txBody>
          <a:bodyPr/>
          <a:lstStyle/>
          <a:p>
            <a:r>
              <a:rPr lang="en-GB" dirty="0"/>
              <a:t>Can find the semi-major axis through the following equation :-</a:t>
            </a:r>
          </a:p>
          <a:p>
            <a:endParaRPr lang="en-GB" dirty="0"/>
          </a:p>
        </p:txBody>
      </p:sp>
      <p:pic>
        <p:nvPicPr>
          <p:cNvPr id="5" name="Picture 4"/>
          <p:cNvPicPr>
            <a:picLocks noChangeAspect="1"/>
          </p:cNvPicPr>
          <p:nvPr/>
        </p:nvPicPr>
        <p:blipFill>
          <a:blip r:embed="rId2"/>
          <a:stretch>
            <a:fillRect/>
          </a:stretch>
        </p:blipFill>
        <p:spPr>
          <a:xfrm>
            <a:off x="5407442" y="2987591"/>
            <a:ext cx="4314144" cy="1375862"/>
          </a:xfrm>
          <a:prstGeom prst="rect">
            <a:avLst/>
          </a:prstGeom>
        </p:spPr>
      </p:pic>
      <p:sp>
        <p:nvSpPr>
          <p:cNvPr id="6" name="TextBox 5"/>
          <p:cNvSpPr txBox="1"/>
          <p:nvPr/>
        </p:nvSpPr>
        <p:spPr>
          <a:xfrm>
            <a:off x="838200" y="4716379"/>
            <a:ext cx="3846095" cy="523220"/>
          </a:xfrm>
          <a:prstGeom prst="rect">
            <a:avLst/>
          </a:prstGeom>
          <a:noFill/>
        </p:spPr>
        <p:txBody>
          <a:bodyPr wrap="square" rtlCol="0">
            <a:spAutoFit/>
          </a:bodyPr>
          <a:lstStyle/>
          <a:p>
            <a:pPr marL="457200" indent="-457200">
              <a:buFont typeface="Arial" panose="020B0604020202020204" pitchFamily="34" charset="0"/>
              <a:buChar char="•"/>
            </a:pPr>
            <a:r>
              <a:rPr lang="en-GB" sz="2800" dirty="0"/>
              <a:t>Where </a:t>
            </a:r>
            <a:r>
              <a:rPr lang="el-GR" sz="2800" dirty="0"/>
              <a:t>μ</a:t>
            </a:r>
            <a:r>
              <a:rPr lang="en-GB" sz="2800" dirty="0"/>
              <a:t> </a:t>
            </a:r>
            <a:r>
              <a:rPr lang="el-GR" sz="2800" dirty="0"/>
              <a:t>=</a:t>
            </a:r>
            <a:r>
              <a:rPr lang="en-GB" sz="2800" dirty="0"/>
              <a:t> </a:t>
            </a:r>
            <a:r>
              <a:rPr lang="el-GR" sz="2800" dirty="0"/>
              <a:t>G(M</a:t>
            </a:r>
            <a:r>
              <a:rPr lang="en-GB" sz="2800" dirty="0"/>
              <a:t> </a:t>
            </a:r>
            <a:r>
              <a:rPr lang="el-GR" sz="2800" dirty="0"/>
              <a:t>+</a:t>
            </a:r>
            <a:r>
              <a:rPr lang="en-GB" sz="2800" dirty="0"/>
              <a:t> </a:t>
            </a:r>
            <a:r>
              <a:rPr lang="el-GR" sz="2800" dirty="0"/>
              <a:t>m) </a:t>
            </a:r>
            <a:r>
              <a:rPr lang="en-GB" sz="2800" dirty="0"/>
              <a:t>  </a:t>
            </a:r>
          </a:p>
        </p:txBody>
      </p:sp>
    </p:spTree>
    <p:extLst>
      <p:ext uri="{BB962C8B-B14F-4D97-AF65-F5344CB8AC3E}">
        <p14:creationId xmlns:p14="http://schemas.microsoft.com/office/powerpoint/2010/main" val="283259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608319" y="2337072"/>
            <a:ext cx="5614835" cy="2030637"/>
          </a:xfrm>
          <a:prstGeom prst="rect">
            <a:avLst/>
          </a:prstGeom>
          <a:effectLst/>
        </p:spPr>
      </p:pic>
      <p:sp>
        <p:nvSpPr>
          <p:cNvPr id="2" name="Title 1"/>
          <p:cNvSpPr>
            <a:spLocks noGrp="1"/>
          </p:cNvSpPr>
          <p:nvPr>
            <p:ph type="title"/>
          </p:nvPr>
        </p:nvSpPr>
        <p:spPr>
          <a:xfrm>
            <a:off x="648929" y="629266"/>
            <a:ext cx="3505495" cy="1622321"/>
          </a:xfrm>
        </p:spPr>
        <p:txBody>
          <a:bodyPr>
            <a:normAutofit/>
          </a:bodyPr>
          <a:lstStyle/>
          <a:p>
            <a:r>
              <a:rPr lang="en-GB" sz="4000" b="1" dirty="0">
                <a:latin typeface="+mn-lt"/>
              </a:rPr>
              <a:t>Eccentricity of an orbit</a:t>
            </a:r>
          </a:p>
        </p:txBody>
      </p:sp>
      <p:sp>
        <p:nvSpPr>
          <p:cNvPr id="3" name="Content Placeholder 2"/>
          <p:cNvSpPr>
            <a:spLocks noGrp="1"/>
          </p:cNvSpPr>
          <p:nvPr>
            <p:ph idx="1"/>
          </p:nvPr>
        </p:nvSpPr>
        <p:spPr>
          <a:xfrm>
            <a:off x="648931" y="2438400"/>
            <a:ext cx="3505494" cy="3785419"/>
          </a:xfrm>
        </p:spPr>
        <p:txBody>
          <a:bodyPr>
            <a:normAutofit/>
          </a:bodyPr>
          <a:lstStyle/>
          <a:p>
            <a:r>
              <a:rPr lang="en-GB" dirty="0"/>
              <a:t>Can find the eccentricity through the following equation :-</a:t>
            </a:r>
          </a:p>
          <a:p>
            <a:endParaRPr lang="en-GB" sz="2000" dirty="0"/>
          </a:p>
        </p:txBody>
      </p:sp>
    </p:spTree>
    <p:extLst>
      <p:ext uri="{BB962C8B-B14F-4D97-AF65-F5344CB8AC3E}">
        <p14:creationId xmlns:p14="http://schemas.microsoft.com/office/powerpoint/2010/main" val="44018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1" y="0"/>
            <a:ext cx="46360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3" y="484633"/>
            <a:ext cx="3666744" cy="5739187"/>
          </a:xfrm>
          <a:prstGeom prst="roundRect">
            <a:avLst>
              <a:gd name="adj" fmla="val 0"/>
            </a:avLst>
          </a:prstGeom>
          <a:solidFill>
            <a:schemeClr val="bg1"/>
          </a:solidFill>
          <a:ln w="95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8547803" y="803049"/>
            <a:ext cx="2653223" cy="5102352"/>
          </a:xfrm>
          <a:prstGeom prst="rect">
            <a:avLst/>
          </a:prstGeom>
          <a:effectLst/>
        </p:spPr>
      </p:pic>
      <p:sp>
        <p:nvSpPr>
          <p:cNvPr id="3" name="Content Placeholder 2"/>
          <p:cNvSpPr>
            <a:spLocks noGrp="1"/>
          </p:cNvSpPr>
          <p:nvPr>
            <p:ph idx="1"/>
          </p:nvPr>
        </p:nvSpPr>
        <p:spPr>
          <a:xfrm>
            <a:off x="594352" y="2410161"/>
            <a:ext cx="6477427" cy="2214683"/>
          </a:xfrm>
        </p:spPr>
        <p:txBody>
          <a:bodyPr>
            <a:normAutofit lnSpcReduction="10000"/>
          </a:bodyPr>
          <a:lstStyle/>
          <a:p>
            <a:r>
              <a:rPr lang="en-GB" dirty="0"/>
              <a:t>Hierarchical fragmentation is where molecular clouds start to collapse, the density increases as the cloud collapses and the Jeans mass decreases until the mass of the cloud is greater than Jeans mass.</a:t>
            </a:r>
          </a:p>
        </p:txBody>
      </p:sp>
      <p:pic>
        <p:nvPicPr>
          <p:cNvPr id="5" name="Picture 4"/>
          <p:cNvPicPr>
            <a:picLocks noChangeAspect="1"/>
          </p:cNvPicPr>
          <p:nvPr/>
        </p:nvPicPr>
        <p:blipFill>
          <a:blip r:embed="rId3"/>
          <a:stretch>
            <a:fillRect/>
          </a:stretch>
        </p:blipFill>
        <p:spPr>
          <a:xfrm>
            <a:off x="2186353" y="4819195"/>
            <a:ext cx="1311595" cy="850375"/>
          </a:xfrm>
          <a:prstGeom prst="rect">
            <a:avLst/>
          </a:prstGeom>
        </p:spPr>
      </p:pic>
      <p:sp>
        <p:nvSpPr>
          <p:cNvPr id="6" name="TextBox 5"/>
          <p:cNvSpPr txBox="1"/>
          <p:nvPr/>
        </p:nvSpPr>
        <p:spPr>
          <a:xfrm>
            <a:off x="340152" y="4982773"/>
            <a:ext cx="1873660" cy="523220"/>
          </a:xfrm>
          <a:prstGeom prst="rect">
            <a:avLst/>
          </a:prstGeom>
          <a:noFill/>
        </p:spPr>
        <p:txBody>
          <a:bodyPr wrap="square" rtlCol="0">
            <a:spAutoFit/>
          </a:bodyPr>
          <a:lstStyle/>
          <a:p>
            <a:r>
              <a:rPr lang="en-GB" sz="2800" b="1" dirty="0"/>
              <a:t>Jeans Mass</a:t>
            </a:r>
          </a:p>
        </p:txBody>
      </p:sp>
      <p:sp>
        <p:nvSpPr>
          <p:cNvPr id="7" name="TextBox 6"/>
          <p:cNvSpPr txBox="1"/>
          <p:nvPr/>
        </p:nvSpPr>
        <p:spPr>
          <a:xfrm>
            <a:off x="3525407" y="5013551"/>
            <a:ext cx="4069364" cy="461665"/>
          </a:xfrm>
          <a:prstGeom prst="rect">
            <a:avLst/>
          </a:prstGeom>
          <a:noFill/>
        </p:spPr>
        <p:txBody>
          <a:bodyPr wrap="square" rtlCol="0">
            <a:spAutoFit/>
          </a:bodyPr>
          <a:lstStyle/>
          <a:p>
            <a:r>
              <a:rPr lang="en-GB" sz="2400" dirty="0"/>
              <a:t>If </a:t>
            </a:r>
            <a:r>
              <a:rPr lang="en-GB" sz="2400" dirty="0" err="1"/>
              <a:t>M</a:t>
            </a:r>
            <a:r>
              <a:rPr lang="en-GB" sz="2400" baseline="-25000" dirty="0" err="1"/>
              <a:t>cloud</a:t>
            </a:r>
            <a:r>
              <a:rPr lang="en-GB" sz="2400" dirty="0"/>
              <a:t> &gt; M</a:t>
            </a:r>
            <a:r>
              <a:rPr lang="en-GB" sz="2400" baseline="-25000" dirty="0"/>
              <a:t>J</a:t>
            </a:r>
            <a:r>
              <a:rPr lang="en-GB" sz="2400" dirty="0"/>
              <a:t>  Cloud Fragments</a:t>
            </a:r>
            <a:r>
              <a:rPr lang="en-GB" sz="2400" baseline="-25000" dirty="0"/>
              <a:t>  </a:t>
            </a:r>
            <a:endParaRPr lang="en-GB" sz="2400" dirty="0"/>
          </a:p>
        </p:txBody>
      </p:sp>
      <p:sp>
        <p:nvSpPr>
          <p:cNvPr id="9" name="TextBox 8"/>
          <p:cNvSpPr txBox="1"/>
          <p:nvPr/>
        </p:nvSpPr>
        <p:spPr>
          <a:xfrm>
            <a:off x="738058" y="781014"/>
            <a:ext cx="6190014" cy="1323439"/>
          </a:xfrm>
          <a:prstGeom prst="rect">
            <a:avLst/>
          </a:prstGeom>
          <a:noFill/>
        </p:spPr>
        <p:txBody>
          <a:bodyPr wrap="square" rtlCol="0">
            <a:spAutoFit/>
          </a:bodyPr>
          <a:lstStyle/>
          <a:p>
            <a:r>
              <a:rPr lang="en-GB" sz="4000" b="1" dirty="0"/>
              <a:t>Previous predictions of star formation</a:t>
            </a:r>
          </a:p>
        </p:txBody>
      </p:sp>
      <p:sp>
        <p:nvSpPr>
          <p:cNvPr id="11" name="TextBox 10"/>
          <p:cNvSpPr txBox="1"/>
          <p:nvPr/>
        </p:nvSpPr>
        <p:spPr>
          <a:xfrm>
            <a:off x="9657349" y="6251761"/>
            <a:ext cx="2050439" cy="615553"/>
          </a:xfrm>
          <a:prstGeom prst="rect">
            <a:avLst/>
          </a:prstGeom>
          <a:noFill/>
        </p:spPr>
        <p:txBody>
          <a:bodyPr wrap="square" rtlCol="0">
            <a:spAutoFit/>
          </a:bodyPr>
          <a:lstStyle/>
          <a:p>
            <a:r>
              <a:rPr lang="en-GB" sz="1600" dirty="0"/>
              <a:t>(Ward-Thompson &amp; Whitworth, 2011</a:t>
            </a:r>
            <a:r>
              <a:rPr lang="en-GB" dirty="0"/>
              <a:t>)</a:t>
            </a:r>
          </a:p>
        </p:txBody>
      </p:sp>
    </p:spTree>
    <p:extLst>
      <p:ext uri="{BB962C8B-B14F-4D97-AF65-F5344CB8AC3E}">
        <p14:creationId xmlns:p14="http://schemas.microsoft.com/office/powerpoint/2010/main" val="95481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37" y="402808"/>
            <a:ext cx="10515600" cy="1325563"/>
          </a:xfrm>
        </p:spPr>
        <p:txBody>
          <a:bodyPr>
            <a:normAutofit/>
          </a:bodyPr>
          <a:lstStyle/>
          <a:p>
            <a:r>
              <a:rPr lang="en-GB" sz="4000" b="1" dirty="0">
                <a:latin typeface="+mn-lt"/>
              </a:rPr>
              <a:t>Current theory of star formation</a:t>
            </a:r>
          </a:p>
        </p:txBody>
      </p:sp>
      <p:sp>
        <p:nvSpPr>
          <p:cNvPr id="3" name="Content Placeholder 2"/>
          <p:cNvSpPr>
            <a:spLocks noGrp="1"/>
          </p:cNvSpPr>
          <p:nvPr>
            <p:ph idx="1"/>
          </p:nvPr>
        </p:nvSpPr>
        <p:spPr>
          <a:xfrm>
            <a:off x="838202" y="1825626"/>
            <a:ext cx="5370095" cy="4587623"/>
          </a:xfrm>
        </p:spPr>
        <p:txBody>
          <a:bodyPr>
            <a:normAutofit/>
          </a:bodyPr>
          <a:lstStyle/>
          <a:p>
            <a:r>
              <a:rPr lang="en-GB" dirty="0"/>
              <a:t>Filamentary structures have made a resurgent theory of interest due to the </a:t>
            </a:r>
            <a:r>
              <a:rPr lang="en-US" dirty="0"/>
              <a:t>Herschel Gould Belt Survey.</a:t>
            </a:r>
          </a:p>
          <a:p>
            <a:r>
              <a:rPr lang="en-US" dirty="0"/>
              <a:t>Filamentary structures generally have </a:t>
            </a:r>
            <a:r>
              <a:rPr lang="en-GB" dirty="0"/>
              <a:t>the highest column densities observed in molecular clouds. </a:t>
            </a:r>
          </a:p>
          <a:p>
            <a:r>
              <a:rPr lang="en-GB" dirty="0" err="1"/>
              <a:t>Protostars</a:t>
            </a:r>
            <a:r>
              <a:rPr lang="en-GB" dirty="0"/>
              <a:t> are thought to be found within these filamentary structures. </a:t>
            </a:r>
            <a:endParaRPr lang="en-US" dirty="0"/>
          </a:p>
        </p:txBody>
      </p:sp>
      <p:pic>
        <p:nvPicPr>
          <p:cNvPr id="4" name="ClusterXT1810Z_H264B_s">
            <a:hlinkClick r:id="" action="ppaction://media"/>
          </p:cNvPr>
          <p:cNvPicPr>
            <a:picLocks noChangeAspect="1"/>
          </p:cNvPicPr>
          <p:nvPr>
            <a:videoFile r:link="rId1"/>
            <p:extLst>
              <p:ext uri="{DAA4B4D4-6D71-4841-9C94-3DE7FCFB9230}">
                <p14:media xmlns:p14="http://schemas.microsoft.com/office/powerpoint/2010/main" r:embed="rId2">
                  <p14:trim end="34410"/>
                </p14:media>
              </p:ext>
            </p:extLst>
          </p:nvPr>
        </p:nvPicPr>
        <p:blipFill>
          <a:blip r:embed="rId4"/>
          <a:stretch>
            <a:fillRect/>
          </a:stretch>
        </p:blipFill>
        <p:spPr>
          <a:xfrm>
            <a:off x="7417470" y="416928"/>
            <a:ext cx="4507831" cy="281739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5"/>
          <a:stretch>
            <a:fillRect/>
          </a:stretch>
        </p:blipFill>
        <p:spPr>
          <a:xfrm>
            <a:off x="7581411" y="3399339"/>
            <a:ext cx="3106643" cy="3013908"/>
          </a:xfrm>
          <a:prstGeom prst="rect">
            <a:avLst/>
          </a:prstGeom>
        </p:spPr>
      </p:pic>
      <p:sp>
        <p:nvSpPr>
          <p:cNvPr id="6" name="Rectangle 5"/>
          <p:cNvSpPr/>
          <p:nvPr/>
        </p:nvSpPr>
        <p:spPr>
          <a:xfrm>
            <a:off x="9248811" y="6413247"/>
            <a:ext cx="1851789" cy="338554"/>
          </a:xfrm>
          <a:prstGeom prst="rect">
            <a:avLst/>
          </a:prstGeom>
        </p:spPr>
        <p:txBody>
          <a:bodyPr wrap="none">
            <a:spAutoFit/>
          </a:bodyPr>
          <a:lstStyle/>
          <a:p>
            <a:r>
              <a:rPr lang="en-GB" sz="1600" dirty="0">
                <a:latin typeface="Times New Roman" panose="02020603050405020304" pitchFamily="18" charset="0"/>
                <a:ea typeface="Calibri" panose="020F0502020204030204" pitchFamily="34" charset="0"/>
              </a:rPr>
              <a:t>(André, et al., 2010)</a:t>
            </a:r>
            <a:endParaRPr lang="en-GB" sz="1600" dirty="0"/>
          </a:p>
        </p:txBody>
      </p:sp>
    </p:spTree>
    <p:extLst>
      <p:ext uri="{BB962C8B-B14F-4D97-AF65-F5344CB8AC3E}">
        <p14:creationId xmlns:p14="http://schemas.microsoft.com/office/powerpoint/2010/main" val="28343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543" b="3"/>
          <a:stretch/>
        </p:blipFill>
        <p:spPr>
          <a:xfrm>
            <a:off x="4636008" y="640082"/>
            <a:ext cx="6916329" cy="5577837"/>
          </a:xfrm>
          <a:prstGeom prst="rect">
            <a:avLst/>
          </a:prstGeom>
          <a:effectLst/>
        </p:spPr>
      </p:pic>
      <p:sp>
        <p:nvSpPr>
          <p:cNvPr id="5" name="Rectangle 4"/>
          <p:cNvSpPr/>
          <p:nvPr/>
        </p:nvSpPr>
        <p:spPr>
          <a:xfrm>
            <a:off x="9961047" y="6290231"/>
            <a:ext cx="1392754" cy="369332"/>
          </a:xfrm>
          <a:prstGeom prst="rect">
            <a:avLst/>
          </a:prstGeom>
        </p:spPr>
        <p:txBody>
          <a:bodyPr wrap="none">
            <a:spAutoFit/>
          </a:bodyPr>
          <a:lstStyle/>
          <a:p>
            <a:r>
              <a:rPr lang="en-GB" dirty="0"/>
              <a:t>(</a:t>
            </a:r>
            <a:r>
              <a:rPr lang="en-GB" dirty="0" err="1"/>
              <a:t>Dahir</a:t>
            </a:r>
            <a:r>
              <a:rPr lang="en-GB" dirty="0"/>
              <a:t>, 2013)</a:t>
            </a:r>
            <a:endParaRPr lang="en-GB" dirty="0"/>
          </a:p>
        </p:txBody>
      </p:sp>
      <p:sp>
        <p:nvSpPr>
          <p:cNvPr id="2" name="Title 1"/>
          <p:cNvSpPr>
            <a:spLocks noGrp="1"/>
          </p:cNvSpPr>
          <p:nvPr>
            <p:ph type="title"/>
          </p:nvPr>
        </p:nvSpPr>
        <p:spPr>
          <a:xfrm>
            <a:off x="648929" y="629266"/>
            <a:ext cx="3667039" cy="1676603"/>
          </a:xfrm>
        </p:spPr>
        <p:txBody>
          <a:bodyPr>
            <a:normAutofit/>
          </a:bodyPr>
          <a:lstStyle/>
          <a:p>
            <a:r>
              <a:rPr lang="en-GB" sz="4000" b="1" dirty="0">
                <a:latin typeface="+mn-lt"/>
              </a:rPr>
              <a:t>Objective of the project</a:t>
            </a:r>
          </a:p>
        </p:txBody>
      </p:sp>
      <p:sp>
        <p:nvSpPr>
          <p:cNvPr id="3" name="Content Placeholder 2"/>
          <p:cNvSpPr>
            <a:spLocks noGrp="1"/>
          </p:cNvSpPr>
          <p:nvPr>
            <p:ph idx="1"/>
          </p:nvPr>
        </p:nvSpPr>
        <p:spPr>
          <a:xfrm>
            <a:off x="648930" y="2438400"/>
            <a:ext cx="3667037" cy="3785419"/>
          </a:xfrm>
        </p:spPr>
        <p:txBody>
          <a:bodyPr>
            <a:normAutofit/>
          </a:bodyPr>
          <a:lstStyle/>
          <a:p>
            <a:r>
              <a:rPr lang="en-GB" dirty="0"/>
              <a:t>Finding parameters of binary systems such as eccentricity and semi-major axes and probability of </a:t>
            </a:r>
            <a:r>
              <a:rPr lang="en-GB" dirty="0" err="1"/>
              <a:t>ejectas</a:t>
            </a:r>
            <a:r>
              <a:rPr lang="en-GB" dirty="0"/>
              <a:t> in different initial conditions.</a:t>
            </a:r>
          </a:p>
        </p:txBody>
      </p:sp>
    </p:spTree>
    <p:extLst>
      <p:ext uri="{BB962C8B-B14F-4D97-AF65-F5344CB8AC3E}">
        <p14:creationId xmlns:p14="http://schemas.microsoft.com/office/powerpoint/2010/main" val="143489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317" y="687302"/>
            <a:ext cx="11235972" cy="1325563"/>
          </a:xfrm>
        </p:spPr>
        <p:txBody>
          <a:bodyPr>
            <a:normAutofit/>
          </a:bodyPr>
          <a:lstStyle/>
          <a:p>
            <a:r>
              <a:rPr lang="en-GB" sz="4000" b="1" dirty="0">
                <a:latin typeface="+mn-lt"/>
              </a:rPr>
              <a:t>Setting up the conditions for the N-body simulation</a:t>
            </a:r>
            <a:endParaRPr lang="en-GB" sz="4000" dirty="0">
              <a:latin typeface="+mn-l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93"/>
          <a:stretch/>
        </p:blipFill>
        <p:spPr>
          <a:xfrm>
            <a:off x="6170846" y="2588235"/>
            <a:ext cx="4957071" cy="253431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6" name="Rectangle 5"/>
          <p:cNvSpPr/>
          <p:nvPr/>
        </p:nvSpPr>
        <p:spPr>
          <a:xfrm>
            <a:off x="8269535" y="3502299"/>
            <a:ext cx="256674" cy="320842"/>
          </a:xfrm>
          <a:prstGeom prst="rect">
            <a:avLst/>
          </a:prstGeom>
          <a:solidFill>
            <a:schemeClr val="accent1">
              <a:alpha val="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158" y="2588234"/>
            <a:ext cx="3462446" cy="2995337"/>
          </a:xfrm>
          <a:prstGeom prst="rect">
            <a:avLst/>
          </a:prstGeom>
        </p:spPr>
      </p:pic>
      <p:sp>
        <p:nvSpPr>
          <p:cNvPr id="8" name="Content Placeholder 2"/>
          <p:cNvSpPr>
            <a:spLocks noGrp="1"/>
          </p:cNvSpPr>
          <p:nvPr>
            <p:ph idx="1"/>
          </p:nvPr>
        </p:nvSpPr>
        <p:spPr>
          <a:xfrm>
            <a:off x="838200" y="2012865"/>
            <a:ext cx="4317323" cy="4164099"/>
          </a:xfrm>
        </p:spPr>
        <p:txBody>
          <a:bodyPr anchor="ctr">
            <a:normAutofit/>
          </a:bodyPr>
          <a:lstStyle/>
          <a:p>
            <a:r>
              <a:rPr lang="en-GB" dirty="0"/>
              <a:t>Placing 10 groups of stars in random positions in a cylinder of length ~1Pc and radius ~0.1Pc</a:t>
            </a:r>
          </a:p>
          <a:p>
            <a:r>
              <a:rPr lang="en-GB" dirty="0"/>
              <a:t>Each group in virial equilibrium</a:t>
            </a:r>
          </a:p>
          <a:p>
            <a:pPr marL="0" indent="0">
              <a:buNone/>
            </a:pPr>
            <a:r>
              <a:rPr lang="en-GB" dirty="0"/>
              <a:t>   </a:t>
            </a:r>
            <a:r>
              <a:rPr lang="en-GB" dirty="0" err="1"/>
              <a:t>I.e</a:t>
            </a:r>
            <a:r>
              <a:rPr lang="en-GB" dirty="0"/>
              <a:t> 2T + </a:t>
            </a:r>
            <a:r>
              <a:rPr lang="el-GR" dirty="0"/>
              <a:t>Ω</a:t>
            </a:r>
            <a:r>
              <a:rPr lang="en-GB" dirty="0"/>
              <a:t> = 0</a:t>
            </a:r>
          </a:p>
        </p:txBody>
      </p:sp>
    </p:spTree>
    <p:extLst>
      <p:ext uri="{BB962C8B-B14F-4D97-AF65-F5344CB8AC3E}">
        <p14:creationId xmlns:p14="http://schemas.microsoft.com/office/powerpoint/2010/main" val="21429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1" nodeType="after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34" y="520771"/>
            <a:ext cx="11842598" cy="1325563"/>
          </a:xfrm>
        </p:spPr>
        <p:txBody>
          <a:bodyPr>
            <a:normAutofit/>
          </a:bodyPr>
          <a:lstStyle/>
          <a:p>
            <a:r>
              <a:rPr lang="en-GB" sz="4000" b="1" dirty="0">
                <a:latin typeface="+mn-lt"/>
              </a:rPr>
              <a:t>Proving the initial conditions for the N-body simulation</a:t>
            </a:r>
            <a:endParaRPr lang="en-GB" sz="4000" dirty="0">
              <a:latin typeface="+mn-lt"/>
            </a:endParaRPr>
          </a:p>
        </p:txBody>
      </p:sp>
      <p:sp>
        <p:nvSpPr>
          <p:cNvPr id="6" name="Content Placeholder 2"/>
          <p:cNvSpPr txBox="1">
            <a:spLocks/>
          </p:cNvSpPr>
          <p:nvPr/>
        </p:nvSpPr>
        <p:spPr>
          <a:xfrm>
            <a:off x="838201" y="2173289"/>
            <a:ext cx="3603171" cy="3639684"/>
          </a:xfrm>
          <a:prstGeom prst="rect">
            <a:avLst/>
          </a:prstGeom>
        </p:spPr>
        <p:txBody>
          <a:bodyPr vert="horz" lIns="91440" tIns="45720" rIns="91440" bIns="45720" rtlCol="0" anchor="ct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Placing 1x10</a:t>
            </a:r>
            <a:r>
              <a:rPr lang="en-GB" baseline="30000" dirty="0"/>
              <a:t>4</a:t>
            </a:r>
            <a:r>
              <a:rPr lang="en-GB" dirty="0"/>
              <a:t> groups in each group to show the extreme case.</a:t>
            </a:r>
          </a:p>
        </p:txBody>
      </p:sp>
      <p:pic>
        <p:nvPicPr>
          <p:cNvPr id="7" name="Cylinder 3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952" t="7758" r="16107" b="8033"/>
          <a:stretch/>
        </p:blipFill>
        <p:spPr>
          <a:xfrm>
            <a:off x="5697994" y="1846334"/>
            <a:ext cx="5819175" cy="4194000"/>
          </a:xfrm>
          <a:prstGeom prst="rect">
            <a:avLst/>
          </a:prstGeom>
        </p:spPr>
      </p:pic>
    </p:spTree>
    <p:extLst>
      <p:ext uri="{BB962C8B-B14F-4D97-AF65-F5344CB8AC3E}">
        <p14:creationId xmlns:p14="http://schemas.microsoft.com/office/powerpoint/2010/main" val="29844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4797" y="2100722"/>
            <a:ext cx="4620776" cy="346558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797" y="2100723"/>
            <a:ext cx="4620776" cy="3465582"/>
          </a:xfrm>
          <a:prstGeom prst="rect">
            <a:avLst/>
          </a:prstGeom>
        </p:spPr>
      </p:pic>
      <p:pic>
        <p:nvPicPr>
          <p:cNvPr id="18" name="Circle 2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7514" t="5868" r="16599" b="6024"/>
          <a:stretch/>
        </p:blipFill>
        <p:spPr>
          <a:xfrm>
            <a:off x="6734797" y="2213837"/>
            <a:ext cx="4456810" cy="3352468"/>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7988" y="2100723"/>
            <a:ext cx="4620776" cy="3465582"/>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7988" y="2064148"/>
            <a:ext cx="4669543" cy="3502157"/>
          </a:xfrm>
          <a:prstGeom prst="rect">
            <a:avLst/>
          </a:prstGeom>
        </p:spPr>
      </p:pic>
      <p:sp>
        <p:nvSpPr>
          <p:cNvPr id="3" name="TextBox 2"/>
          <p:cNvSpPr txBox="1"/>
          <p:nvPr/>
        </p:nvSpPr>
        <p:spPr>
          <a:xfrm>
            <a:off x="1922468" y="1195392"/>
            <a:ext cx="8452591" cy="523220"/>
          </a:xfrm>
          <a:prstGeom prst="rect">
            <a:avLst/>
          </a:prstGeom>
          <a:noFill/>
        </p:spPr>
        <p:txBody>
          <a:bodyPr wrap="square" rtlCol="0">
            <a:spAutoFit/>
          </a:bodyPr>
          <a:lstStyle/>
          <a:p>
            <a:pPr marL="457189" indent="-457189">
              <a:buFont typeface="Arial" panose="020B0604020202020204" pitchFamily="34" charset="0"/>
              <a:buChar char="•"/>
            </a:pPr>
            <a:r>
              <a:rPr lang="en-GB" sz="2800" dirty="0"/>
              <a:t>200 stars are placed randomly in within these groups.</a:t>
            </a:r>
            <a:endParaRPr lang="en-GB" dirty="0"/>
          </a:p>
        </p:txBody>
      </p:sp>
      <p:pic>
        <p:nvPicPr>
          <p:cNvPr id="19" name="Cylinder 2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17365" t="5769" r="16344" b="5954"/>
          <a:stretch/>
        </p:blipFill>
        <p:spPr>
          <a:xfrm>
            <a:off x="1479221" y="2232000"/>
            <a:ext cx="4517726" cy="3384000"/>
          </a:xfrm>
          <a:prstGeom prst="rect">
            <a:avLst/>
          </a:prstGeom>
        </p:spPr>
      </p:pic>
    </p:spTree>
    <p:extLst>
      <p:ext uri="{BB962C8B-B14F-4D97-AF65-F5344CB8AC3E}">
        <p14:creationId xmlns:p14="http://schemas.microsoft.com/office/powerpoint/2010/main" val="143074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0"/>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0300" fill="hold"/>
                                        <p:tgtEl>
                                          <p:spTgt spid="19"/>
                                        </p:tgtEl>
                                      </p:cBhvr>
                                    </p:cmd>
                                  </p:childTnLst>
                                </p:cTn>
                              </p:par>
                            </p:childTnLst>
                          </p:cTn>
                        </p:par>
                        <p:par>
                          <p:cTn id="20" fill="hold">
                            <p:stCondLst>
                              <p:cond delay="10300"/>
                            </p:stCondLst>
                            <p:childTnLst>
                              <p:par>
                                <p:cTn id="21" presetID="1" presetClass="exit" presetSubtype="0" fill="hold" nodeType="afterEffect">
                                  <p:stCondLst>
                                    <p:cond delay="0"/>
                                  </p:stCondLst>
                                  <p:childTnLst>
                                    <p:set>
                                      <p:cBhvr>
                                        <p:cTn id="22" dur="1" fill="hold">
                                          <p:stCondLst>
                                            <p:cond delay="0"/>
                                          </p:stCondLst>
                                        </p:cTn>
                                        <p:tgtEl>
                                          <p:spTgt spid="19"/>
                                        </p:tgtEl>
                                        <p:attrNameLst>
                                          <p:attrName>style.visibility</p:attrName>
                                        </p:attrNameLst>
                                      </p:cBhvr>
                                      <p:to>
                                        <p:strVal val="hidden"/>
                                      </p:to>
                                    </p:set>
                                    <p:cmd type="call" cmd="stop">
                                      <p:cBhvr>
                                        <p:cTn id="23" dur="1">
                                          <p:stCondLst>
                                            <p:cond delay="0"/>
                                          </p:stCondLst>
                                        </p:cTn>
                                        <p:tgtEl>
                                          <p:spTgt spid="19"/>
                                        </p:tgtEl>
                                      </p:cBhvr>
                                    </p:cmd>
                                  </p:childTnLst>
                                </p:cTn>
                              </p:par>
                            </p:childTnLst>
                          </p:cTn>
                        </p:par>
                        <p:par>
                          <p:cTn id="24" fill="hold">
                            <p:stCondLst>
                              <p:cond delay="10300"/>
                            </p:stCondLst>
                            <p:childTnLst>
                              <p:par>
                                <p:cTn id="25" presetID="1"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mediacall" presetSubtype="0" fill="hold" nodeType="afterEffect">
                                  <p:stCondLst>
                                    <p:cond delay="0"/>
                                  </p:stCondLst>
                                  <p:childTnLst>
                                    <p:cmd type="call" cmd="playFrom(0.0)">
                                      <p:cBhvr>
                                        <p:cTn id="36" dur="9767" fill="hold"/>
                                        <p:tgtEl>
                                          <p:spTgt spid="18"/>
                                        </p:tgtEl>
                                      </p:cBhvr>
                                    </p:cmd>
                                  </p:childTnLst>
                                </p:cTn>
                              </p:par>
                            </p:childTnLst>
                          </p:cTn>
                        </p:par>
                        <p:par>
                          <p:cTn id="37" fill="hold">
                            <p:stCondLst>
                              <p:cond delay="9767"/>
                            </p:stCondLst>
                            <p:childTnLst>
                              <p:par>
                                <p:cTn id="38" presetID="1" presetClass="exit" presetSubtype="0" fill="hold" nodeType="afterEffect">
                                  <p:stCondLst>
                                    <p:cond delay="0"/>
                                  </p:stCondLst>
                                  <p:childTnLst>
                                    <p:set>
                                      <p:cBhvr>
                                        <p:cTn id="39" dur="1" fill="hold">
                                          <p:stCondLst>
                                            <p:cond delay="0"/>
                                          </p:stCondLst>
                                        </p:cTn>
                                        <p:tgtEl>
                                          <p:spTgt spid="18"/>
                                        </p:tgtEl>
                                        <p:attrNameLst>
                                          <p:attrName>style.visibility</p:attrName>
                                        </p:attrNameLst>
                                      </p:cBhvr>
                                      <p:to>
                                        <p:strVal val="hidden"/>
                                      </p:to>
                                    </p:set>
                                    <p:cmd type="call" cmd="stop">
                                      <p:cBhvr>
                                        <p:cTn id="40" dur="1">
                                          <p:stCondLst>
                                            <p:cond delay="0"/>
                                          </p:stCondLst>
                                        </p:cTn>
                                        <p:tgtEl>
                                          <p:spTgt spid="18"/>
                                        </p:tgtEl>
                                      </p:cBhvr>
                                    </p:cmd>
                                  </p:childTnLst>
                                </p:cTn>
                              </p:par>
                            </p:childTnLst>
                          </p:cTn>
                        </p:par>
                        <p:par>
                          <p:cTn id="41" fill="hold">
                            <p:stCondLst>
                              <p:cond delay="9767"/>
                            </p:stCondLst>
                            <p:childTnLst>
                              <p:par>
                                <p:cTn id="42" presetID="1" presetClass="entr" presetSubtype="0"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18"/>
                </p:tgtEl>
              </p:cMediaNode>
            </p:video>
            <p:video>
              <p:cMediaNode vol="80000">
                <p:cTn id="45" fill="hold" display="0">
                  <p:stCondLst>
                    <p:cond delay="indefinite"/>
                  </p:stCondLst>
                </p:cTn>
                <p:tgtEl>
                  <p:spTgt spid="1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9242" y="414125"/>
            <a:ext cx="5303564" cy="2049767"/>
          </a:xfrm>
        </p:spPr>
        <p:txBody>
          <a:bodyPr>
            <a:noAutofit/>
          </a:bodyPr>
          <a:lstStyle/>
          <a:p>
            <a:r>
              <a:rPr lang="en-GB" sz="4000" b="1" dirty="0">
                <a:latin typeface="+mn-lt"/>
              </a:rPr>
              <a:t>Setting up the masses of the </a:t>
            </a:r>
            <a:r>
              <a:rPr lang="en-GB" sz="4000" b="1" dirty="0" err="1">
                <a:latin typeface="+mn-lt"/>
              </a:rPr>
              <a:t>protostars</a:t>
            </a:r>
            <a:r>
              <a:rPr lang="en-GB" sz="4000" b="1" dirty="0">
                <a:latin typeface="+mn-lt"/>
              </a:rPr>
              <a:t> using the IMF</a:t>
            </a:r>
            <a:endParaRPr lang="en-GB" sz="4000" b="1" dirty="0">
              <a:latin typeface="+mn-lt"/>
            </a:endParaRPr>
          </a:p>
        </p:txBody>
      </p:sp>
      <p:sp>
        <p:nvSpPr>
          <p:cNvPr id="5" name="Content Placeholder 2"/>
          <p:cNvSpPr>
            <a:spLocks noGrp="1"/>
          </p:cNvSpPr>
          <p:nvPr>
            <p:ph idx="1"/>
          </p:nvPr>
        </p:nvSpPr>
        <p:spPr>
          <a:xfrm>
            <a:off x="459242" y="2574172"/>
            <a:ext cx="4273265" cy="2134538"/>
          </a:xfrm>
        </p:spPr>
        <p:txBody>
          <a:bodyPr>
            <a:normAutofit/>
          </a:bodyPr>
          <a:lstStyle/>
          <a:p>
            <a:r>
              <a:rPr lang="en-GB" dirty="0"/>
              <a:t>The IMF is </a:t>
            </a:r>
            <a:r>
              <a:rPr lang="en-GB" dirty="0"/>
              <a:t>often assumed to have a simple power law given by :-</a:t>
            </a:r>
          </a:p>
          <a:p>
            <a:endParaRPr lang="en-GB" sz="2400" dirty="0"/>
          </a:p>
          <a:p>
            <a:pPr marL="0" indent="0">
              <a:buNone/>
            </a:pPr>
            <a:endParaRPr lang="en-GB" sz="2400" dirty="0">
              <a:solidFill>
                <a:schemeClr val="bg1"/>
              </a:solidFill>
            </a:endParaRPr>
          </a:p>
        </p:txBody>
      </p:sp>
      <p:sp>
        <p:nvSpPr>
          <p:cNvPr id="6" name="TextBox 5"/>
          <p:cNvSpPr txBox="1"/>
          <p:nvPr/>
        </p:nvSpPr>
        <p:spPr>
          <a:xfrm>
            <a:off x="8370461" y="2972361"/>
            <a:ext cx="1119167" cy="646331"/>
          </a:xfrm>
          <a:prstGeom prst="rect">
            <a:avLst/>
          </a:prstGeom>
          <a:noFill/>
        </p:spPr>
        <p:txBody>
          <a:bodyPr wrap="square" rtlCol="0">
            <a:spAutoFit/>
          </a:bodyPr>
          <a:lstStyle/>
          <a:p>
            <a:r>
              <a:rPr lang="en-GB" b="1" dirty="0" err="1"/>
              <a:t>Salpeter</a:t>
            </a:r>
            <a:r>
              <a:rPr lang="en-GB" b="1" dirty="0"/>
              <a:t> IMF</a:t>
            </a:r>
          </a:p>
        </p:txBody>
      </p:sp>
      <p:sp>
        <p:nvSpPr>
          <p:cNvPr id="7" name="TextBox 6"/>
          <p:cNvSpPr txBox="1"/>
          <p:nvPr/>
        </p:nvSpPr>
        <p:spPr>
          <a:xfrm>
            <a:off x="8471636" y="6211669"/>
            <a:ext cx="1017992" cy="646331"/>
          </a:xfrm>
          <a:prstGeom prst="rect">
            <a:avLst/>
          </a:prstGeom>
          <a:noFill/>
        </p:spPr>
        <p:txBody>
          <a:bodyPr wrap="square" rtlCol="0">
            <a:spAutoFit/>
          </a:bodyPr>
          <a:lstStyle/>
          <a:p>
            <a:r>
              <a:rPr lang="en-GB" b="1" dirty="0" err="1"/>
              <a:t>Kroupa</a:t>
            </a:r>
            <a:r>
              <a:rPr lang="en-GB" b="1" dirty="0"/>
              <a:t> IMF</a:t>
            </a:r>
          </a:p>
        </p:txBody>
      </p:sp>
      <p:pic>
        <p:nvPicPr>
          <p:cNvPr id="8" name="Picture 7"/>
          <p:cNvPicPr>
            <a:picLocks noChangeAspect="1"/>
          </p:cNvPicPr>
          <p:nvPr/>
        </p:nvPicPr>
        <p:blipFill rotWithShape="1">
          <a:blip r:embed="rId2"/>
          <a:srcRect l="39542" t="-14768" r="39204" b="-2"/>
          <a:stretch/>
        </p:blipFill>
        <p:spPr>
          <a:xfrm>
            <a:off x="1022562" y="3833898"/>
            <a:ext cx="3146623" cy="832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975" y="379384"/>
            <a:ext cx="3427016" cy="26987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4975" y="3618692"/>
            <a:ext cx="3394072" cy="2672831"/>
          </a:xfrm>
          <a:prstGeom prst="rect">
            <a:avLst/>
          </a:prstGeom>
        </p:spPr>
      </p:pic>
      <p:sp>
        <p:nvSpPr>
          <p:cNvPr id="11" name="TextBox 10"/>
          <p:cNvSpPr txBox="1"/>
          <p:nvPr/>
        </p:nvSpPr>
        <p:spPr>
          <a:xfrm>
            <a:off x="648929" y="4910197"/>
            <a:ext cx="4924189" cy="2185214"/>
          </a:xfrm>
          <a:prstGeom prst="rect">
            <a:avLst/>
          </a:prstGeom>
          <a:noFill/>
        </p:spPr>
        <p:txBody>
          <a:bodyPr wrap="square" rtlCol="0">
            <a:spAutoFit/>
          </a:bodyPr>
          <a:lstStyle/>
          <a:p>
            <a:pPr marL="342891" indent="-342891">
              <a:buFont typeface="Arial" panose="020B0604020202020204" pitchFamily="34" charset="0"/>
              <a:buChar char="•"/>
            </a:pPr>
            <a:r>
              <a:rPr lang="en-GB" sz="2800" dirty="0"/>
              <a:t>α = 2.35     for </a:t>
            </a:r>
            <a:r>
              <a:rPr lang="en-GB" sz="2800" dirty="0" err="1"/>
              <a:t>Salpeter</a:t>
            </a:r>
            <a:endParaRPr lang="en-GB" sz="2800" dirty="0"/>
          </a:p>
          <a:p>
            <a:pPr marL="342891" indent="-342891">
              <a:buFont typeface="Arial" panose="020B0604020202020204" pitchFamily="34" charset="0"/>
              <a:buChar char="•"/>
            </a:pPr>
            <a:endParaRPr lang="en-GB" sz="2800" dirty="0"/>
          </a:p>
          <a:p>
            <a:pPr marL="342891" indent="-342891">
              <a:buFont typeface="Arial" panose="020B0604020202020204" pitchFamily="34" charset="0"/>
              <a:buChar char="•"/>
            </a:pPr>
            <a:r>
              <a:rPr lang="en-GB" sz="2800" dirty="0"/>
              <a:t>α = 1.3   0.1 &lt; M &lt; 0.5</a:t>
            </a:r>
          </a:p>
          <a:p>
            <a:r>
              <a:rPr lang="en-GB" sz="2800" dirty="0"/>
              <a:t>    α = 2.3   0.5 &lt; M     for </a:t>
            </a:r>
            <a:r>
              <a:rPr lang="en-GB" sz="2800" dirty="0" err="1"/>
              <a:t>Kroupa</a:t>
            </a:r>
            <a:endParaRPr lang="en-GB" sz="2800" dirty="0"/>
          </a:p>
          <a:p>
            <a:pPr marL="342891" indent="-342891">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343345300"/>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16083</TotalTime>
  <Words>612</Words>
  <Application>Microsoft Office PowerPoint</Application>
  <PresentationFormat>Widescreen</PresentationFormat>
  <Paragraphs>76</Paragraphs>
  <Slides>21</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N-body simulations of young protostellar systems</vt:lpstr>
      <vt:lpstr>Content</vt:lpstr>
      <vt:lpstr>PowerPoint Presentation</vt:lpstr>
      <vt:lpstr>Current theory of star formation</vt:lpstr>
      <vt:lpstr>Objective of the project</vt:lpstr>
      <vt:lpstr>Setting up the conditions for the N-body simulation</vt:lpstr>
      <vt:lpstr>Proving the initial conditions for the N-body simulation</vt:lpstr>
      <vt:lpstr>PowerPoint Presentation</vt:lpstr>
      <vt:lpstr>Setting up the masses of the protostars using the IMF</vt:lpstr>
      <vt:lpstr>Finding the positions of the stars at each point in time.</vt:lpstr>
      <vt:lpstr>Verlet method of integration</vt:lpstr>
      <vt:lpstr>Adaptive time steps</vt:lpstr>
      <vt:lpstr>Verifying the simulation code</vt:lpstr>
      <vt:lpstr>Dynamical interactions of the protostars </vt:lpstr>
      <vt:lpstr>Dynamical interactions of the protostars </vt:lpstr>
      <vt:lpstr>What’s Left ?</vt:lpstr>
      <vt:lpstr>Varying the Initial conditions </vt:lpstr>
      <vt:lpstr>References</vt:lpstr>
      <vt:lpstr>Thank you for listening </vt:lpstr>
      <vt:lpstr>Semi-major axis</vt:lpstr>
      <vt:lpstr>Eccentricity of an orbit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Gerwyn Jones</dc:creator>
  <cp:lastModifiedBy>Gerwyn Jones</cp:lastModifiedBy>
  <cp:revision>343</cp:revision>
  <dcterms:created xsi:type="dcterms:W3CDTF">2017-03-20T10:52:38Z</dcterms:created>
  <dcterms:modified xsi:type="dcterms:W3CDTF">2017-04-07T10:12:05Z</dcterms:modified>
</cp:coreProperties>
</file>